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86" r:id="rId2"/>
    <p:sldId id="354" r:id="rId3"/>
    <p:sldId id="404" r:id="rId4"/>
    <p:sldId id="405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34" r:id="rId16"/>
    <p:sldId id="435" r:id="rId17"/>
    <p:sldId id="436" r:id="rId18"/>
    <p:sldId id="437" r:id="rId19"/>
    <p:sldId id="438" r:id="rId20"/>
    <p:sldId id="43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9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3FAC4-A2D5-4314-A4AC-216E79528519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1DB6F-F3FB-4C91-8391-F6DB22679E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75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4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47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7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5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12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4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357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77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2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89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74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1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E315D-0154-B560-30C8-1F372AB0D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587F4-18A1-CC86-FB31-0CD4595FC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1319E-800A-3E8C-2570-9DED948B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AE7EA-EA59-E74C-1F02-B3440EF8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C0C9B-D302-440F-ADE4-3EDC2842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26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C1E49-0EA4-40D3-4505-BDD16133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E45105-6569-E19A-76DC-5E47CABD5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3E125-DD97-078F-7D88-5C0307F9E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D655D-9166-6BAF-EDA2-E2747E7D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84481-4A4E-2444-C02E-BBF63BE18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A3C208-7BD2-DDAD-EA40-3595200E1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F3EDE-493C-5569-7A79-B3917E2E5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9EDDA-966B-7DB6-2A2B-87DFBDBF2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035A2-34D2-EC2E-C75D-C9FA5D3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EAB4C-6390-6407-CD10-371B33782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865BF-1EF4-68EA-E925-7CBF0D73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5543-CE84-AFC6-9B14-E3C6BD466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BBBFB-FF60-2896-1906-2B7DF05F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2184F-45A7-124B-E677-25B9E70F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198EC-86E3-9DB6-BD4F-C5946444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80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67DE-F0A6-5731-9924-5D8DC6D47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2DC72-BC6A-9605-D110-C97182BF6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7479B-D3CE-8177-2C92-6DEAF3C90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437D-8E23-2D77-124D-3DC595C1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EF6B2-C10F-83E3-0C77-0AE53F20E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24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EF636-4F9A-3CF2-674A-F4B98D86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78B94-81D6-E869-0263-09D000F233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56891-45BE-B30A-6027-B7F9AB20D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CEAA3-5335-6CCF-ADF3-5AD4DF9DC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C01D63-016B-93F9-A5E5-2AA21258A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E9AAD-D484-7BFE-35A8-465E7849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74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BEFFF-66E3-D2AE-6292-348C0769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57B4E-9AF1-ADF1-1A51-F05F472BF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454B6D-7CAB-F6B0-002E-5D353944B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5473F-8FB1-0FFF-B47B-7A47134CE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F7E92-85B9-62B4-36BB-3E424F854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4621D6-E71E-03F8-FE29-B5982D212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E17D45-1209-9FBE-8B93-52A61D7F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A0B2DE-51F0-1F4C-34CA-5FC5435C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27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2BD56-E70E-D36D-CD89-59EBB840A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968DB2-EE84-75DA-5BEA-42E363162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A5383-A7CD-EEDB-5885-17A6F3AB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F3E478-1C74-78EC-A0A0-5F4ECD40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34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9CE74-8EFE-6537-9002-03FC6CFA5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E62249-9603-79FD-36D7-95B504EF7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282AD-E98C-EC91-5A6D-31981CBD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39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AF4A-A46E-4E9C-0106-6FC0D1340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77B8D-68C1-AFF3-D5D7-D9FFD970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47C0A-AAF0-7124-A53A-654AC5E259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E5E4AE-70BC-1B83-AF68-EEA6D35A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E15E4E-E9A2-BD96-23D4-B7F19F41B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E6183-08FC-48CA-71A3-F4C35F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97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4AC5B-0D1A-AED3-A1E2-8ED5C7CF8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EDF094-4CFD-EF42-BA74-3FB1919CC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A9F411-D5C4-4929-04A6-C1297896E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BAD84-EFAC-A1BA-DC18-53C628D62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52941-ECBB-7567-1E84-E3EFFA40A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CEA6FB-BCBB-B058-992B-CE3878550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17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695AF8-EC11-FD0E-B351-97EC7363A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F1183-DDB8-F55B-E44E-D65749B53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3A9C3-6DA6-1A01-9CD9-A00EC09654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B62BD-4BAF-43E9-8186-D57CB8F9CF9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23A9D-E5D8-7AA7-11EC-87017961A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3266B-1623-F29C-0F8E-C2593C436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71B3B-32FE-47FE-ADA7-07197A9D97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tif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4.wdp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7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39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10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1267-32D8-4C9C-B155-29935648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43" y="1722871"/>
            <a:ext cx="1098520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PANORAMA of Particles/retained exosomes detected by PANORMA-fluorescence from H460 loaded Mouse Plasma</a:t>
            </a:r>
          </a:p>
        </p:txBody>
      </p:sp>
    </p:spTree>
    <p:extLst>
      <p:ext uri="{BB962C8B-B14F-4D97-AF65-F5344CB8AC3E}">
        <p14:creationId xmlns:p14="http://schemas.microsoft.com/office/powerpoint/2010/main" val="390949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9031FD94-8888-A4F0-996F-04859FAEF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6"/>
            <a:ext cx="3392596" cy="3421995"/>
          </a:xfrm>
          <a:prstGeom prst="rect">
            <a:avLst/>
          </a:prstGeom>
        </p:spPr>
      </p:pic>
      <p:pic>
        <p:nvPicPr>
          <p:cNvPr id="3" name="Picture 2" descr="A picture containing black, white, star, outdoor object&#10;&#10;Description automatically generated">
            <a:extLst>
              <a:ext uri="{FF2B5EF4-FFF2-40B4-BE49-F238E27FC236}">
                <a16:creationId xmlns:a16="http://schemas.microsoft.com/office/drawing/2014/main" id="{A0A25EEC-5100-D656-B37C-CC79079FAF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539" y="239114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237 (Ex: 108; Large: 129)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4499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27.5 %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BCE36C-49A6-C139-FB6F-4D4A252CDD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09" t="16837" r="58966" b="12620"/>
          <a:stretch/>
        </p:blipFill>
        <p:spPr>
          <a:xfrm>
            <a:off x="0" y="2264104"/>
            <a:ext cx="4253655" cy="353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3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BBB6C310-489E-F6C5-B783-B0B50309C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702" y="2391146"/>
            <a:ext cx="3398436" cy="3433775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C2AA5C1-D486-27A4-B017-81E8DE5EB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611" y="2391147"/>
            <a:ext cx="3398436" cy="3433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287 (Ex: 237; Large: 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46%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EC3C8-91AC-DED7-386D-A7141A6E32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63" t="16552" r="58611" b="13168"/>
          <a:stretch/>
        </p:blipFill>
        <p:spPr>
          <a:xfrm>
            <a:off x="244621" y="2332289"/>
            <a:ext cx="3901594" cy="323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58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1B80189-7F02-A0C1-A6BF-5A7256877D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03" y="2391147"/>
            <a:ext cx="3392597" cy="3427875"/>
          </a:xfrm>
          <a:prstGeom prst="rect">
            <a:avLst/>
          </a:prstGeom>
        </p:spPr>
      </p:pic>
      <p:pic>
        <p:nvPicPr>
          <p:cNvPr id="6" name="Picture 5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2E6F6B93-3BAE-7DD0-03E4-B1E49932C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79" y="239114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408 (Ex: 283; Large: 125)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2" y="6045200"/>
            <a:ext cx="4280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33.7 %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3065E-DAFB-BA33-792C-9C5E3A7873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01" t="16695" r="59074" b="12894"/>
          <a:stretch/>
        </p:blipFill>
        <p:spPr>
          <a:xfrm>
            <a:off x="252576" y="2391147"/>
            <a:ext cx="3951111" cy="328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1ACE3ECA-22DA-0D00-EB67-AF6AA7A64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404893"/>
            <a:ext cx="3392597" cy="3421996"/>
          </a:xfrm>
          <a:prstGeom prst="rect">
            <a:avLst/>
          </a:prstGeom>
        </p:spPr>
      </p:pic>
      <p:pic>
        <p:nvPicPr>
          <p:cNvPr id="7" name="Picture 6" descr="A picture containing outdoor, night, star, dark&#10;&#10;Description automatically generated">
            <a:extLst>
              <a:ext uri="{FF2B5EF4-FFF2-40B4-BE49-F238E27FC236}">
                <a16:creationId xmlns:a16="http://schemas.microsoft.com/office/drawing/2014/main" id="{74CFC000-6262-AF79-701F-51E762F7FA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45" y="239114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470 (Ex: 270; Large: 200)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2" y="6045200"/>
            <a:ext cx="372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59 %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CF4E78-44A1-A851-E2E9-B8EE96B90A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93" t="16837" r="58981" b="11797"/>
          <a:stretch/>
        </p:blipFill>
        <p:spPr>
          <a:xfrm>
            <a:off x="242110" y="2304571"/>
            <a:ext cx="4059639" cy="341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night, star&#10;&#10;Description automatically generated">
            <a:extLst>
              <a:ext uri="{FF2B5EF4-FFF2-40B4-BE49-F238E27FC236}">
                <a16:creationId xmlns:a16="http://schemas.microsoft.com/office/drawing/2014/main" id="{C702D5B6-C8AA-360E-593B-82CF5E14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61" y="2398732"/>
            <a:ext cx="3386778" cy="3421996"/>
          </a:xfrm>
          <a:prstGeom prst="rect">
            <a:avLst/>
          </a:prstGeom>
        </p:spPr>
      </p:pic>
      <p:pic>
        <p:nvPicPr>
          <p:cNvPr id="9" name="Picture 8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64FB5A93-F295-AA6A-0C77-88A06E0D8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154" y="2398732"/>
            <a:ext cx="3386778" cy="3421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64865" y="1794718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545 (Ex: 441; Large: 104)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48 %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BD703-2942-59C5-AF97-1B833B6451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86" t="16837" r="58889" b="13443"/>
          <a:stretch/>
        </p:blipFill>
        <p:spPr>
          <a:xfrm>
            <a:off x="257545" y="2398732"/>
            <a:ext cx="3934817" cy="32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42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B156AE82-B350-AF60-FE77-D03E1287C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655" y="2391147"/>
            <a:ext cx="3382736" cy="3470676"/>
          </a:xfrm>
          <a:prstGeom prst="rect">
            <a:avLst/>
          </a:prstGeom>
        </p:spPr>
      </p:pic>
      <p:pic>
        <p:nvPicPr>
          <p:cNvPr id="4" name="Picture 3" descr="Stars in the sky&#10;&#10;Description automatically generated with low confidence">
            <a:extLst>
              <a:ext uri="{FF2B5EF4-FFF2-40B4-BE49-F238E27FC236}">
                <a16:creationId xmlns:a16="http://schemas.microsoft.com/office/drawing/2014/main" id="{976AD09B-083B-44B6-1C3A-5218E4CB8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03" y="2391147"/>
            <a:ext cx="3382736" cy="34706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48 (Ex: 28; Large: 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3B51B-F263-C6CC-2C5E-C52E8E8F62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62" t="19138" r="58889" b="12894"/>
          <a:stretch/>
        </p:blipFill>
        <p:spPr>
          <a:xfrm>
            <a:off x="102030" y="2391146"/>
            <a:ext cx="4089845" cy="332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A8DE070-79F6-16B8-F470-725B78C24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8000"/>
                    </a14:imgEffect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89" y="2375989"/>
            <a:ext cx="3331309" cy="3417911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F1E5B63-C75F-4AB0-2CAC-B42EBABF5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78" y="2391147"/>
            <a:ext cx="3331309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214 (Ex: 127; Large: 87)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B5B81B-6812-B388-7B9B-9EA15E42B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76" t="16924" r="59074" b="13735"/>
          <a:stretch/>
        </p:blipFill>
        <p:spPr>
          <a:xfrm>
            <a:off x="427740" y="2375989"/>
            <a:ext cx="3724705" cy="30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3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CDF80-FC1D-E3CA-B370-5EDCF69A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362" y="2409619"/>
            <a:ext cx="3308950" cy="3404308"/>
          </a:xfrm>
          <a:prstGeom prst="rect">
            <a:avLst/>
          </a:prstGeom>
        </p:spPr>
      </p:pic>
      <p:pic>
        <p:nvPicPr>
          <p:cNvPr id="10" name="Picture 9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345C6FE3-3171-E71A-5759-8FED60753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12" y="2391147"/>
            <a:ext cx="3308950" cy="34179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271 (Ex: 136; Large: 24)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23 %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8BDD7E-3D8C-37BD-96C2-67291F06C2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63" t="17266" r="58611" b="12894"/>
          <a:stretch/>
        </p:blipFill>
        <p:spPr>
          <a:xfrm>
            <a:off x="221694" y="2391147"/>
            <a:ext cx="4037739" cy="332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5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D6AB0A87-9DF1-6A94-34B2-06CB98396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245" y="2436808"/>
            <a:ext cx="3308950" cy="3400706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1E48EE90-770C-9ABC-D348-2039ED69C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12" y="2436808"/>
            <a:ext cx="3308950" cy="3400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445 (Ex: 226; Large: 107)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41 %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8AD5A-A4F6-B3FA-6BDD-6C78C8517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56" t="17354" r="58519" b="12346"/>
          <a:stretch/>
        </p:blipFill>
        <p:spPr>
          <a:xfrm>
            <a:off x="280031" y="2436808"/>
            <a:ext cx="4042981" cy="33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9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night, night sky&#10;&#10;Description automatically generated">
            <a:extLst>
              <a:ext uri="{FF2B5EF4-FFF2-40B4-BE49-F238E27FC236}">
                <a16:creationId xmlns:a16="http://schemas.microsoft.com/office/drawing/2014/main" id="{52E4B69F-8841-4B56-864A-1DB48358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593" y="2386439"/>
            <a:ext cx="3303378" cy="3400705"/>
          </a:xfrm>
          <a:prstGeom prst="rect">
            <a:avLst/>
          </a:prstGeom>
        </p:spPr>
      </p:pic>
      <p:pic>
        <p:nvPicPr>
          <p:cNvPr id="7" name="Picture 6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F5C08879-1C3F-F206-4631-FEA46813D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702" y="2386440"/>
            <a:ext cx="3303378" cy="3400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289 (Ex: 204; Large: 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39 %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C98AE-55FD-79B0-B5D2-AE3E2F2B74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71" t="17354" r="58704" b="12072"/>
          <a:stretch/>
        </p:blipFill>
        <p:spPr>
          <a:xfrm>
            <a:off x="258919" y="2292656"/>
            <a:ext cx="4099429" cy="34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5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Healthy and Breast Cancer Plasma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36; 37; 39; 40; 41; and 42.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Lung cancer H460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877E50E6-B102-E5D2-3715-75CCF1F3B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22" y="2357074"/>
            <a:ext cx="3292293" cy="3400705"/>
          </a:xfrm>
          <a:prstGeom prst="rect">
            <a:avLst/>
          </a:prstGeom>
        </p:spPr>
      </p:pic>
      <p:pic>
        <p:nvPicPr>
          <p:cNvPr id="5" name="Picture 4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F4AB3705-D2CA-1622-39E4-A19ECB84B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32" y="2357073"/>
            <a:ext cx="3292293" cy="3400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363 (Ex: 339; Large: 24)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54 %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98ED8-4996-5AC2-AB94-ED79888251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578" t="17354" r="58796" b="12894"/>
          <a:stretch/>
        </p:blipFill>
        <p:spPr>
          <a:xfrm>
            <a:off x="363431" y="2357073"/>
            <a:ext cx="4026451" cy="331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83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6B9F60D8-DB0E-361C-4666-1ED21F61F4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42" y="2391147"/>
            <a:ext cx="3398436" cy="3421995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9B272E2-D8E2-3842-F018-1AD886636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19" y="2379367"/>
            <a:ext cx="3398436" cy="34337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193 (Ex: 114; Large: 79)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B398DB-5DD4-C73C-C99A-D2D1AC8CC7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4" t="17172" r="59167" b="11223"/>
          <a:stretch/>
        </p:blipFill>
        <p:spPr>
          <a:xfrm>
            <a:off x="259656" y="2354584"/>
            <a:ext cx="4042858" cy="34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11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2BDEDCA8-2755-7130-28FE-5D08A133D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14" y="251505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454133" y="187513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360 (Ex: 196; Large: 164)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130311" y="191659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399549" y="56955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005401" y="568633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35 % response to miRNA-21</a:t>
            </a:r>
          </a:p>
          <a:p>
            <a:endParaRPr lang="en-US" dirty="0"/>
          </a:p>
        </p:txBody>
      </p:sp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B13110E-8F68-59BA-52BC-A73D5861D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80" y="2524986"/>
            <a:ext cx="3392596" cy="3421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608C5-6749-25CD-5E9B-00085E5FA8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60" t="16498" r="59015" b="12795"/>
          <a:stretch/>
        </p:blipFill>
        <p:spPr>
          <a:xfrm>
            <a:off x="94672" y="2447637"/>
            <a:ext cx="4104821" cy="34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5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2BDEDCA8-2755-7130-28FE-5D08A133D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14" y="251505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454133" y="187513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404 (Ex: 273; Large: 131)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130311" y="191659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399549" y="56955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005401" y="568633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40 % response to miRNA-21</a:t>
            </a:r>
          </a:p>
          <a:p>
            <a:endParaRPr lang="en-US" dirty="0"/>
          </a:p>
        </p:txBody>
      </p:sp>
      <p:pic>
        <p:nvPicPr>
          <p:cNvPr id="6" name="Picture 5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8B13110E-8F68-59BA-52BC-A73D5861D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780" y="2524986"/>
            <a:ext cx="3392596" cy="3421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BA2616-2E98-2BF4-8123-AFE69F77B5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75" t="16837" r="58031" b="12346"/>
          <a:stretch/>
        </p:blipFill>
        <p:spPr>
          <a:xfrm>
            <a:off x="117595" y="2515057"/>
            <a:ext cx="4093772" cy="332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22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8E6B86C6-A148-6472-C956-A1DDEAE4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03" y="2521467"/>
            <a:ext cx="3380969" cy="3416126"/>
          </a:xfrm>
          <a:prstGeom prst="rect">
            <a:avLst/>
          </a:prstGeom>
        </p:spPr>
      </p:pic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B644C74-CC15-3255-3A38-ACBE8F349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11" y="2521467"/>
            <a:ext cx="3386778" cy="34161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454133" y="187513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378 (Ex: 310; Large:68)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130311" y="191659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399549" y="56955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005401" y="568633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39 % response to miRNA-21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D0E1A3-A7C6-6538-C074-8CABE92E6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24" t="16979" r="58409" b="11672"/>
          <a:stretch/>
        </p:blipFill>
        <p:spPr>
          <a:xfrm>
            <a:off x="134340" y="2521467"/>
            <a:ext cx="4137748" cy="34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2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577DEFEB-D185-214C-C14B-53353B2B7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11" y="2521466"/>
            <a:ext cx="3392597" cy="3421996"/>
          </a:xfrm>
          <a:prstGeom prst="rect">
            <a:avLst/>
          </a:prstGeom>
        </p:spPr>
      </p:pic>
      <p:pic>
        <p:nvPicPr>
          <p:cNvPr id="4" name="Picture 3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4D1E79BB-FD1C-D6D1-6FE3-E36A4EDEA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839" y="252146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454133" y="187513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587 (Ex: 404; Large: 183)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130311" y="191659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399549" y="56955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005401" y="568633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43 % response to miRNA-21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BD92B-8C7F-2780-DF93-410B569386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97" t="16498" r="58636" b="13019"/>
          <a:stretch/>
        </p:blipFill>
        <p:spPr>
          <a:xfrm>
            <a:off x="212436" y="2521466"/>
            <a:ext cx="3950223" cy="322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5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ight, light, dark, night sky&#10;&#10;Description automatically generated">
            <a:extLst>
              <a:ext uri="{FF2B5EF4-FFF2-40B4-BE49-F238E27FC236}">
                <a16:creationId xmlns:a16="http://schemas.microsoft.com/office/drawing/2014/main" id="{2CB7ABAD-6BAE-DD14-545A-C9CDBD7C0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82" y="2521467"/>
            <a:ext cx="3392596" cy="3421995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166C68B2-D862-A3E2-00B5-A22FBDC1C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066" y="2521467"/>
            <a:ext cx="3392596" cy="3421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454133" y="187513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545 (Ex: 414; Large: 131)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130311" y="191659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399549" y="56955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005401" y="568633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45 % response to miRNA-21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3904B-C0D4-F8D2-03EF-C736E7AEDD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0" t="16837" r="58409" b="12570"/>
          <a:stretch/>
        </p:blipFill>
        <p:spPr>
          <a:xfrm>
            <a:off x="94673" y="2521467"/>
            <a:ext cx="4157048" cy="33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9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C9EF18CB-77FF-3796-532F-5FBE7473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05" y="2391147"/>
            <a:ext cx="3382735" cy="3417911"/>
          </a:xfrm>
          <a:prstGeom prst="rect">
            <a:avLst/>
          </a:prstGeom>
        </p:spPr>
      </p:pic>
      <p:pic>
        <p:nvPicPr>
          <p:cNvPr id="3" name="Picture 2" descr="A picture containing outdoor object, dark, star, night&#10;&#10;Description automatically generated">
            <a:extLst>
              <a:ext uri="{FF2B5EF4-FFF2-40B4-BE49-F238E27FC236}">
                <a16:creationId xmlns:a16="http://schemas.microsoft.com/office/drawing/2014/main" id="{F19430D9-BC9A-45C0-C524-B40DED9A0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544" y="2391147"/>
            <a:ext cx="3382735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37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67 (Ex: 55; Large:12)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345FF-E23B-2F98-1A15-B86F0248E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7" t="16937" r="58704" b="13168"/>
          <a:stretch/>
        </p:blipFill>
        <p:spPr>
          <a:xfrm>
            <a:off x="202135" y="2340956"/>
            <a:ext cx="4134479" cy="34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3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</TotalTime>
  <Words>888</Words>
  <Application>Microsoft Office PowerPoint</Application>
  <PresentationFormat>Widescreen</PresentationFormat>
  <Paragraphs>186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PANORAMA of Particles/retained exosomes detected by PANORMA-fluorescence from H460 loaded Mouse Plasma</vt:lpstr>
      <vt:lpstr>Experimental Details for Blinded Healthy and Breast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Blind Test Healthy vs Breast Cancer Plasma Samples based on Exosome count using PANORAMA</dc:title>
  <dc:creator>nareg ohannesian</dc:creator>
  <cp:lastModifiedBy>Sadman Mallick</cp:lastModifiedBy>
  <cp:revision>118</cp:revision>
  <dcterms:created xsi:type="dcterms:W3CDTF">2022-06-14T19:15:02Z</dcterms:created>
  <dcterms:modified xsi:type="dcterms:W3CDTF">2024-02-25T22:50:59Z</dcterms:modified>
</cp:coreProperties>
</file>